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31696fc91_0_0:notes"/>
          <p:cNvSpPr txBox="1"/>
          <p:nvPr/>
        </p:nvSpPr>
        <p:spPr>
          <a:xfrm>
            <a:off x="3885453" y="8686373"/>
            <a:ext cx="29709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4700" lIns="89375" spcFirstLastPara="1" rIns="89375" wrap="square" tIns="44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g3531696fc91_0_0:notes"/>
          <p:cNvSpPr/>
          <p:nvPr>
            <p:ph idx="2" type="sldImg"/>
          </p:nvPr>
        </p:nvSpPr>
        <p:spPr>
          <a:xfrm>
            <a:off x="130863" y="685057"/>
            <a:ext cx="6596400" cy="34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" name="Google Shape;76;g3531696fc91_0_0:notes"/>
          <p:cNvSpPr txBox="1"/>
          <p:nvPr>
            <p:ph idx="1" type="body"/>
          </p:nvPr>
        </p:nvSpPr>
        <p:spPr>
          <a:xfrm>
            <a:off x="685480" y="4343918"/>
            <a:ext cx="54870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4700" lIns="89375" spcFirstLastPara="1" rIns="89375" wrap="square" tIns="44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31696fc9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31696fc9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31696fc91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31696fc91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54c8beefc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54c8beefc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4c8beefc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4c8beefc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531696fc91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531696fc91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31696fc91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31696fc91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531696fc91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531696fc91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31696fc91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531696fc91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31696fc91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531696fc91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31696fc91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31696fc91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31696fc9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31696fc9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31696fc91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31696fc91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31696fc91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31696fc91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31696fc9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31696fc9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31696fc9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31696fc9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31696fc9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31696fc9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31696fc91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31696fc9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31696fc91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31696fc91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31696fc9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31696fc9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31696fc91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31696fc9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24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_1">
    <p:bg>
      <p:bgPr>
        <a:gradFill>
          <a:gsLst>
            <a:gs pos="0">
              <a:srgbClr val="9A9ADF"/>
            </a:gs>
            <a:gs pos="31000">
              <a:srgbClr val="9A9ADF"/>
            </a:gs>
            <a:gs pos="100000">
              <a:srgbClr val="212167"/>
            </a:gs>
          </a:gsLst>
          <a:lin ang="10800025" scaled="0"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2107787" y="1400997"/>
            <a:ext cx="7036200" cy="240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3"/>
          <p:cNvSpPr/>
          <p:nvPr/>
        </p:nvSpPr>
        <p:spPr>
          <a:xfrm rot="10800000">
            <a:off x="395406" y="1400929"/>
            <a:ext cx="3331200" cy="2409000"/>
          </a:xfrm>
          <a:prstGeom prst="flowChartDelay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" name="Google Shape;53;p13"/>
          <p:cNvGrpSpPr/>
          <p:nvPr/>
        </p:nvGrpSpPr>
        <p:grpSpPr>
          <a:xfrm>
            <a:off x="3147004" y="4331494"/>
            <a:ext cx="1556778" cy="657676"/>
            <a:chOff x="-253" y="3137"/>
            <a:chExt cx="1281" cy="722"/>
          </a:xfrm>
        </p:grpSpPr>
        <p:sp>
          <p:nvSpPr>
            <p:cNvPr id="54" name="Google Shape;54;p13"/>
            <p:cNvSpPr/>
            <p:nvPr/>
          </p:nvSpPr>
          <p:spPr>
            <a:xfrm>
              <a:off x="600" y="3137"/>
              <a:ext cx="0" cy="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13"/>
            <p:cNvSpPr/>
            <p:nvPr/>
          </p:nvSpPr>
          <p:spPr>
            <a:xfrm>
              <a:off x="1028" y="3476"/>
              <a:ext cx="0" cy="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731" y="3627"/>
              <a:ext cx="0" cy="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296" y="3859"/>
              <a:ext cx="0" cy="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-196" y="3265"/>
              <a:ext cx="0" cy="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-60" y="3438"/>
              <a:ext cx="300" cy="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0" name="Google Shape;60;p13"/>
            <p:cNvCxnSpPr/>
            <p:nvPr/>
          </p:nvCxnSpPr>
          <p:spPr>
            <a:xfrm rot="10800000">
              <a:off x="420" y="3521"/>
              <a:ext cx="600" cy="0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" name="Google Shape;61;p13"/>
            <p:cNvCxnSpPr/>
            <p:nvPr/>
          </p:nvCxnSpPr>
          <p:spPr>
            <a:xfrm rot="10800000">
              <a:off x="-253" y="3310"/>
              <a:ext cx="600" cy="0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" name="Google Shape;62;p13"/>
            <p:cNvCxnSpPr/>
            <p:nvPr/>
          </p:nvCxnSpPr>
          <p:spPr>
            <a:xfrm>
              <a:off x="347" y="3302"/>
              <a:ext cx="300" cy="300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" name="Google Shape;63;p13"/>
            <p:cNvCxnSpPr/>
            <p:nvPr/>
          </p:nvCxnSpPr>
          <p:spPr>
            <a:xfrm flipH="1">
              <a:off x="313" y="3249"/>
              <a:ext cx="300" cy="300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" name="Google Shape;64;p13"/>
            <p:cNvCxnSpPr/>
            <p:nvPr/>
          </p:nvCxnSpPr>
          <p:spPr>
            <a:xfrm>
              <a:off x="0" y="3521"/>
              <a:ext cx="300" cy="0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" name="Google Shape;65;p13"/>
            <p:cNvCxnSpPr/>
            <p:nvPr/>
          </p:nvCxnSpPr>
          <p:spPr>
            <a:xfrm>
              <a:off x="340" y="3521"/>
              <a:ext cx="0" cy="300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" name="Google Shape;66;p13"/>
            <p:cNvCxnSpPr/>
            <p:nvPr/>
          </p:nvCxnSpPr>
          <p:spPr>
            <a:xfrm rot="10800000">
              <a:off x="449" y="3686"/>
              <a:ext cx="300" cy="0"/>
            </a:xfrm>
            <a:prstGeom prst="straightConnector1">
              <a:avLst/>
            </a:prstGeom>
            <a:noFill/>
            <a:ln cap="flat" cmpd="sng" w="222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descr="圖片1" id="67" name="Google Shape;67;p13"/>
          <p:cNvPicPr preferRelativeResize="0"/>
          <p:nvPr/>
        </p:nvPicPr>
        <p:blipFill rotWithShape="1">
          <a:blip r:embed="rId2">
            <a:alphaModFix/>
          </a:blip>
          <a:srcRect b="24276" l="0" r="15597" t="8401"/>
          <a:stretch/>
        </p:blipFill>
        <p:spPr>
          <a:xfrm>
            <a:off x="5303838" y="0"/>
            <a:ext cx="2880121" cy="13835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圖片1" id="68" name="Google Shape;68;p13"/>
          <p:cNvPicPr preferRelativeResize="0"/>
          <p:nvPr/>
        </p:nvPicPr>
        <p:blipFill rotWithShape="1">
          <a:blip r:embed="rId3">
            <a:alphaModFix/>
          </a:blip>
          <a:srcRect b="0" l="0" r="21905" t="28891"/>
          <a:stretch/>
        </p:blipFill>
        <p:spPr>
          <a:xfrm>
            <a:off x="6659563" y="3813572"/>
            <a:ext cx="1863326" cy="10227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圖片2" id="69" name="Google Shape;69;p13"/>
          <p:cNvPicPr preferRelativeResize="0"/>
          <p:nvPr/>
        </p:nvPicPr>
        <p:blipFill rotWithShape="1">
          <a:blip r:embed="rId4">
            <a:alphaModFix/>
          </a:blip>
          <a:srcRect b="0" l="14632" r="0" t="0"/>
          <a:stretch/>
        </p:blipFill>
        <p:spPr>
          <a:xfrm>
            <a:off x="0" y="3734991"/>
            <a:ext cx="1382317" cy="9775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圖片2" id="70" name="Google Shape;70;p13"/>
          <p:cNvPicPr preferRelativeResize="0"/>
          <p:nvPr/>
        </p:nvPicPr>
        <p:blipFill rotWithShape="1">
          <a:blip r:embed="rId5">
            <a:alphaModFix/>
          </a:blip>
          <a:srcRect b="21783" l="0" r="0" t="0"/>
          <a:stretch/>
        </p:blipFill>
        <p:spPr>
          <a:xfrm>
            <a:off x="1044575" y="4455319"/>
            <a:ext cx="1457324" cy="688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1709" y="1529023"/>
            <a:ext cx="2178186" cy="217818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9.png"/><Relationship Id="rId6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Relationship Id="rId5" Type="http://schemas.openxmlformats.org/officeDocument/2006/relationships/hyperlink" Target="https://doi.org/10.48550/arXiv.2306.13090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hyperlink" Target="https://doi.org/10.48550/arXiv.2306.13090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peps.python.org/pep-0008/" TargetMode="External"/><Relationship Id="rId4" Type="http://schemas.openxmlformats.org/officeDocument/2006/relationships/hyperlink" Target="https://google.github.io/styleguide/pyguide.html" TargetMode="External"/><Relationship Id="rId5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stackoverflow.com/questions/54057011/google-colab-session-timeout" TargetMode="External"/><Relationship Id="rId4" Type="http://schemas.openxmlformats.org/officeDocument/2006/relationships/hyperlink" Target="https://jimut123.github.io/blogs/ML/ColabTricks.html" TargetMode="External"/><Relationship Id="rId5" Type="http://schemas.openxmlformats.org/officeDocument/2006/relationships/hyperlink" Target="https://e3p.nycu.edu.tw/mod/forum/view.php?id=107430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rive.google.com/drive/folders/1Q4qLPMCKdjn-iGgXV_8wujDmvDpSI1ul?usp=share_link" TargetMode="External"/><Relationship Id="rId4" Type="http://schemas.openxmlformats.org/officeDocument/2006/relationships/hyperlink" Target="https://drive.google.com/drive/folders/1Q4qLPMCKdjn-iGgXV_8wujDmvDpSI1ul?usp=share_link" TargetMode="External"/><Relationship Id="rId5" Type="http://schemas.openxmlformats.org/officeDocument/2006/relationships/hyperlink" Target="https://www.codabench.org/competitions/7834/?secret_key=3ee0f511-d399-4221-b897-98cb11701cb6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codabench.org/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python-poetry.org/" TargetMode="External"/><Relationship Id="rId4" Type="http://schemas.openxmlformats.org/officeDocument/2006/relationships/hyperlink" Target="https://docs.conda.io/en/latest/" TargetMode="External"/><Relationship Id="rId5" Type="http://schemas.openxmlformats.org/officeDocument/2006/relationships/hyperlink" Target="https://virtualenv.pypa.io/en/latest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numpy.org/doc/stable/user/absolute_beginners.html" TargetMode="External"/><Relationship Id="rId4" Type="http://schemas.openxmlformats.org/officeDocument/2006/relationships/hyperlink" Target="https://pytorch.org/tutorials/beginner/basics/quickstart_tutorial.htm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/>
          <p:nvPr/>
        </p:nvSpPr>
        <p:spPr>
          <a:xfrm>
            <a:off x="2572375" y="1886100"/>
            <a:ext cx="66054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 Recognition using Deep Learning</a:t>
            </a:r>
            <a:endParaRPr b="1" sz="240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2025 Spring, </a:t>
            </a:r>
            <a:r>
              <a:rPr b="1" i="0" lang="zh-TW" sz="24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b="1" lang="zh-TW" sz="24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omework 4</a:t>
            </a:r>
            <a:endParaRPr b="1" i="1" sz="24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5816875" y="2720350"/>
            <a:ext cx="328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Release Date: 2025/05/07 12:00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" name="Google Shape;80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Dataset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Inspection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" name="Google Shape;168;p23"/>
          <p:cNvSpPr txBox="1"/>
          <p:nvPr/>
        </p:nvSpPr>
        <p:spPr>
          <a:xfrm>
            <a:off x="1829400" y="572700"/>
            <a:ext cx="3071700" cy="41232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</a:rPr>
              <a:t>train/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zh-TW" sz="1200">
                <a:solidFill>
                  <a:schemeClr val="dk2"/>
                </a:solidFill>
              </a:rPr>
              <a:t>degraded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zh-TW" sz="1200">
                <a:solidFill>
                  <a:schemeClr val="dk2"/>
                </a:solidFill>
              </a:rPr>
              <a:t>rain-1.png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zh-TW" sz="1200">
                <a:solidFill>
                  <a:schemeClr val="dk2"/>
                </a:solidFill>
              </a:rPr>
              <a:t>…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zh-TW" sz="1200">
                <a:solidFill>
                  <a:schemeClr val="dk2"/>
                </a:solidFill>
              </a:rPr>
              <a:t>rain-1600.png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zh-TW" sz="1200">
                <a:solidFill>
                  <a:schemeClr val="dk2"/>
                </a:solidFill>
              </a:rPr>
              <a:t>snow-1.png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zh-TW" sz="1200">
                <a:solidFill>
                  <a:schemeClr val="dk2"/>
                </a:solidFill>
              </a:rPr>
              <a:t>…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zh-TW" sz="1200">
                <a:solidFill>
                  <a:schemeClr val="dk2"/>
                </a:solidFill>
              </a:rPr>
              <a:t>snow-1600.png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zh-TW" sz="1200">
                <a:solidFill>
                  <a:schemeClr val="dk2"/>
                </a:solidFill>
              </a:rPr>
              <a:t>clean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zh-TW" sz="1200">
                <a:solidFill>
                  <a:schemeClr val="dk2"/>
                </a:solidFill>
              </a:rPr>
              <a:t>rain_clean-1.png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zh-TW" sz="1200">
                <a:solidFill>
                  <a:schemeClr val="dk2"/>
                </a:solidFill>
              </a:rPr>
              <a:t>…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zh-TW" sz="1200">
                <a:solidFill>
                  <a:schemeClr val="dk2"/>
                </a:solidFill>
              </a:rPr>
              <a:t>rain_clean-1600.png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zh-TW" sz="1200">
                <a:solidFill>
                  <a:schemeClr val="dk2"/>
                </a:solidFill>
              </a:rPr>
              <a:t>snow_clean-1.png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zh-TW" sz="1200">
                <a:solidFill>
                  <a:schemeClr val="dk2"/>
                </a:solidFill>
              </a:rPr>
              <a:t>…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zh-TW" sz="1200">
                <a:solidFill>
                  <a:schemeClr val="dk2"/>
                </a:solidFill>
              </a:rPr>
              <a:t>snow_clean-1600.png</a:t>
            </a:r>
            <a:endParaRPr sz="12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</a:rPr>
              <a:t>test/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zh-TW" sz="1200">
                <a:solidFill>
                  <a:schemeClr val="dk2"/>
                </a:solidFill>
              </a:rPr>
              <a:t>degraded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zh-TW" sz="1200">
                <a:solidFill>
                  <a:schemeClr val="dk2"/>
                </a:solidFill>
              </a:rPr>
              <a:t>0.png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zh-TW" sz="1200">
                <a:solidFill>
                  <a:schemeClr val="dk2"/>
                </a:solidFill>
              </a:rPr>
              <a:t>…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zh-TW" sz="1200">
                <a:solidFill>
                  <a:schemeClr val="dk2"/>
                </a:solidFill>
              </a:rPr>
              <a:t>99.png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69" name="Google Shape;169;p23" title="rain_clean-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1800" y="2618575"/>
            <a:ext cx="1132800" cy="113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3" title="snow_clean-16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1800" y="3848525"/>
            <a:ext cx="1132800" cy="113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 title="rain-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1800" y="158675"/>
            <a:ext cx="1132800" cy="113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 title="snow-1600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1700" y="1365213"/>
            <a:ext cx="1132800" cy="113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"/>
          <p:cNvSpPr/>
          <p:nvPr/>
        </p:nvSpPr>
        <p:spPr>
          <a:xfrm>
            <a:off x="2778600" y="1041500"/>
            <a:ext cx="1132800" cy="529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3"/>
          <p:cNvSpPr/>
          <p:nvPr/>
        </p:nvSpPr>
        <p:spPr>
          <a:xfrm>
            <a:off x="2778600" y="1623300"/>
            <a:ext cx="1132800" cy="5298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3"/>
          <p:cNvSpPr/>
          <p:nvPr/>
        </p:nvSpPr>
        <p:spPr>
          <a:xfrm>
            <a:off x="2778600" y="2285400"/>
            <a:ext cx="1580700" cy="572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3"/>
          <p:cNvSpPr/>
          <p:nvPr/>
        </p:nvSpPr>
        <p:spPr>
          <a:xfrm>
            <a:off x="2778500" y="2903725"/>
            <a:ext cx="1580700" cy="5727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7" name="Google Shape;177;p23"/>
          <p:cNvCxnSpPr>
            <a:endCxn id="171" idx="1"/>
          </p:cNvCxnSpPr>
          <p:nvPr/>
        </p:nvCxnSpPr>
        <p:spPr>
          <a:xfrm flipH="1" rot="10800000">
            <a:off x="3911400" y="725075"/>
            <a:ext cx="2270400" cy="581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8" name="Google Shape;178;p23"/>
          <p:cNvCxnSpPr>
            <a:stCxn id="176" idx="3"/>
            <a:endCxn id="170" idx="1"/>
          </p:cNvCxnSpPr>
          <p:nvPr/>
        </p:nvCxnSpPr>
        <p:spPr>
          <a:xfrm>
            <a:off x="4359200" y="3190075"/>
            <a:ext cx="1822500" cy="12249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9" name="Google Shape;179;p23"/>
          <p:cNvCxnSpPr>
            <a:stCxn id="174" idx="3"/>
            <a:endCxn id="172" idx="1"/>
          </p:cNvCxnSpPr>
          <p:nvPr/>
        </p:nvCxnSpPr>
        <p:spPr>
          <a:xfrm>
            <a:off x="3911400" y="1888200"/>
            <a:ext cx="2270400" cy="435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80" name="Google Shape;180;p23"/>
          <p:cNvCxnSpPr>
            <a:stCxn id="175" idx="3"/>
            <a:endCxn id="169" idx="1"/>
          </p:cNvCxnSpPr>
          <p:nvPr/>
        </p:nvCxnSpPr>
        <p:spPr>
          <a:xfrm>
            <a:off x="4359300" y="2571750"/>
            <a:ext cx="1822500" cy="613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81" name="Google Shape;181;p23"/>
          <p:cNvSpPr/>
          <p:nvPr/>
        </p:nvSpPr>
        <p:spPr>
          <a:xfrm>
            <a:off x="2437575" y="3969725"/>
            <a:ext cx="1580700" cy="572700"/>
          </a:xfrm>
          <a:prstGeom prst="rect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3"/>
          <p:cNvSpPr txBox="1"/>
          <p:nvPr/>
        </p:nvSpPr>
        <p:spPr>
          <a:xfrm>
            <a:off x="1545200" y="4741575"/>
            <a:ext cx="4047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99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test images are named generically (e.g., 0.png to 99.png) and do not reveal the type of degradation.</a:t>
            </a:r>
            <a:endParaRPr sz="1200">
              <a:solidFill>
                <a:srgbClr val="99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Output Format Example for Image Restoration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24"/>
          <p:cNvSpPr txBox="1"/>
          <p:nvPr>
            <p:ph idx="1" type="body"/>
          </p:nvPr>
        </p:nvSpPr>
        <p:spPr>
          <a:xfrm>
            <a:off x="0" y="572700"/>
            <a:ext cx="6870300" cy="42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You are required to submit a file named pred.npz. This file should contain a set of images from your dataset, stored in a dictionary-like format using NumPy.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Keys are the filenames of the original images (e.g., '0.png', '1.png', …)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Values are NumPy arrays of shape (3, H, W) representing the RGB image data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○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Shape explanation: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■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3 channels (Red, Green, Blue)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■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Height and Width match the original image size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■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Values can be uint8 (0–255)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Times New Roman"/>
              <a:buChar char="●"/>
            </a:pPr>
            <a:r>
              <a:rPr lang="zh-TW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Submission may take some time—please plan accordingly and submit on time.</a:t>
            </a:r>
            <a:endParaRPr sz="16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9" name="Google Shape;18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6325" y="2087550"/>
            <a:ext cx="2215601" cy="275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PromptIR: Prompting for All-in-One Blind Image Restoration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5" name="Google Shape;195;p25"/>
          <p:cNvSpPr txBox="1"/>
          <p:nvPr>
            <p:ph idx="1" type="body"/>
          </p:nvPr>
        </p:nvSpPr>
        <p:spPr>
          <a:xfrm>
            <a:off x="0" y="572700"/>
            <a:ext cx="8688300" cy="42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learning models are often designed for specific tasks (e.g., denoising, deblurring).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Real-world images may suffer from multiple and unknown degradations.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AirNet uses contrastive learning to distinguish degradation types.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Relies on a two-stage training process and an additional encoder, increasing computational cost.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Struggles to produce fully disentangled representations of corruptions.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PromptIR utilizes prompts, which </a:t>
            </a: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are a set of tunable parameters that </a:t>
            </a: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encode </a:t>
            </a: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crucial discriminative </a:t>
            </a: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information about various types of image degradation.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6" name="Google Shape;196;p25" title="截圖 2025-05-05 下午2.48.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7775" y="3050088"/>
            <a:ext cx="3297603" cy="18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5" title="截圖 2025-05-06 下午2.44.3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675" y="3278092"/>
            <a:ext cx="3489526" cy="138278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5"/>
          <p:cNvSpPr txBox="1"/>
          <p:nvPr/>
        </p:nvSpPr>
        <p:spPr>
          <a:xfrm>
            <a:off x="0" y="4589400"/>
            <a:ext cx="110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Paper link</a:t>
            </a:r>
            <a:endParaRPr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PromptIR: Prompting for All-in-One Blind Image Restoration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4" name="Google Shape;204;p26" title="截圖 2025-05-05 下午2.46.2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25" y="800738"/>
            <a:ext cx="8183726" cy="394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6"/>
          <p:cNvSpPr txBox="1"/>
          <p:nvPr/>
        </p:nvSpPr>
        <p:spPr>
          <a:xfrm>
            <a:off x="0" y="4589400"/>
            <a:ext cx="110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Paper link</a:t>
            </a:r>
            <a:endParaRPr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/>
          <p:nvPr>
            <p:ph type="title"/>
          </p:nvPr>
        </p:nvSpPr>
        <p:spPr>
          <a:xfrm>
            <a:off x="6900" y="604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Grading Policy - Report (20%)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" name="Google Shape;211;p27"/>
          <p:cNvSpPr txBox="1"/>
          <p:nvPr>
            <p:ph idx="1" type="body"/>
          </p:nvPr>
        </p:nvSpPr>
        <p:spPr>
          <a:xfrm>
            <a:off x="235500" y="713500"/>
            <a:ext cx="8908500" cy="44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1496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Format: PDF, written in English.</a:t>
            </a: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zh-TW" sz="16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-5pts if not followed</a:t>
            </a: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496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Times New Roman"/>
              <a:buChar char="●"/>
            </a:pPr>
            <a:r>
              <a:rPr lang="zh-TW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Make sure to place your GitHub link at the beginning of the report.</a:t>
            </a:r>
            <a:endParaRPr sz="16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496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Sections that you should include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6068" lvl="1" marL="674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○"/>
            </a:pPr>
            <a:r>
              <a:rPr b="1" lang="zh-TW" sz="125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r>
              <a:rPr lang="zh-TW" sz="12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the task and core idea of your method</a:t>
            </a:r>
            <a:endParaRPr sz="12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6068" lvl="1" marL="674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○"/>
            </a:pPr>
            <a:r>
              <a:rPr b="1" lang="zh-TW" sz="125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</a:t>
            </a:r>
            <a:r>
              <a:rPr b="1" lang="zh-TW" sz="12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zh-TW" sz="12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Descbible how you pre-process the data; what is your model architecture, and hyperparameters, etc.</a:t>
            </a:r>
            <a:endParaRPr sz="12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6068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Times New Roman"/>
              <a:buChar char="■"/>
            </a:pPr>
            <a:r>
              <a:rPr lang="zh-TW" sz="125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need to elaborate on </a:t>
            </a:r>
            <a:r>
              <a:rPr lang="zh-TW" sz="125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your</a:t>
            </a:r>
            <a:r>
              <a:rPr lang="zh-TW" sz="125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 sz="125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modificaion</a:t>
            </a:r>
            <a:r>
              <a:rPr lang="zh-TW" sz="125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5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6068" lvl="1" marL="674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○"/>
            </a:pPr>
            <a:r>
              <a:rPr b="1" lang="zh-TW" sz="125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r>
              <a:rPr lang="zh-TW" sz="12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Describe your findings and list/plot your model performance (e.g., training curve, confusion matrix, etc.)</a:t>
            </a:r>
            <a:endParaRPr sz="12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6068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Times New Roman"/>
              <a:buChar char="■"/>
            </a:pPr>
            <a:r>
              <a:rPr lang="zh-TW" sz="125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Visualize predicted clean images.</a:t>
            </a:r>
            <a:endParaRPr sz="125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6068" lvl="1" marL="674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○"/>
            </a:pPr>
            <a:r>
              <a:rPr b="1" lang="zh-TW" sz="125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r>
              <a:rPr lang="zh-TW" sz="12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Your method references (Paper / Github sources, </a:t>
            </a:r>
            <a:r>
              <a:rPr lang="zh-TW" sz="125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must include if you use any</a:t>
            </a:r>
            <a:r>
              <a:rPr lang="zh-TW" sz="12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.)</a:t>
            </a:r>
            <a:endParaRPr sz="12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encourage you to stand on the shoulders of giants - only clone repo and run it is not enough.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3370" lvl="2" marL="674999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■"/>
            </a:pP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Among various architectures, why do you choose this one as your module? What are the pros and cons?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3370" lvl="2" marL="674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96000"/>
              <a:buFont typeface="Times New Roman"/>
              <a:buChar char="■"/>
            </a:pPr>
            <a:r>
              <a:rPr lang="zh-TW" sz="125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Visualizations of model output</a:t>
            </a:r>
            <a:r>
              <a:rPr lang="zh-TW" sz="125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under different parameter settings.</a:t>
            </a:r>
            <a:endParaRPr sz="125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3370" lvl="2" marL="674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■"/>
            </a:pPr>
            <a:r>
              <a:rPr b="1" lang="zh-TW" sz="12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Additional experiments</a:t>
            </a: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explore better performance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3369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○"/>
            </a:pP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Simply tuning the hyper-parameters doesn’t count (e.g., batch-size, LR, different optimizers)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3369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○"/>
            </a:pP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Hint: Try to add/remove some layers, use different design, use different loss functions, etc.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3370" lvl="3" marL="674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should 1) include your hypothesis (why you do this), 2) How this may (or may not) work, and 3) The experiment results </a:t>
            </a:r>
            <a:r>
              <a:rPr lang="zh-TW" sz="12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their implications</a:t>
            </a: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13" name="Google Shape;213;p27"/>
          <p:cNvSpPr/>
          <p:nvPr/>
        </p:nvSpPr>
        <p:spPr>
          <a:xfrm>
            <a:off x="392775" y="1574076"/>
            <a:ext cx="198000" cy="1250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7"/>
          <p:cNvSpPr txBox="1"/>
          <p:nvPr/>
        </p:nvSpPr>
        <p:spPr>
          <a:xfrm>
            <a:off x="-81750" y="1892822"/>
            <a:ext cx="7116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000FF"/>
                </a:solidFill>
              </a:rPr>
              <a:t>15pts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215" name="Google Shape;215;p27"/>
          <p:cNvSpPr txBox="1"/>
          <p:nvPr/>
        </p:nvSpPr>
        <p:spPr>
          <a:xfrm>
            <a:off x="6900" y="3516197"/>
            <a:ext cx="7116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000FF"/>
                </a:solidFill>
              </a:rPr>
              <a:t>5pts</a:t>
            </a:r>
            <a:endParaRPr sz="12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Grading Policy - Code Reliability (10%)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1" name="Google Shape;221;p28"/>
          <p:cNvSpPr txBox="1"/>
          <p:nvPr>
            <p:ph idx="1" type="body"/>
          </p:nvPr>
        </p:nvSpPr>
        <p:spPr>
          <a:xfrm>
            <a:off x="0" y="572700"/>
            <a:ext cx="8760600" cy="15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Please follow the PEP8 instructions and lint your code.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Push your code to the GitHub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-"/>
            </a:pPr>
            <a:r>
              <a:rPr lang="zh-TW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should contains a README.md to introduce this work (And your StudentID)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-"/>
            </a:pPr>
            <a:r>
              <a:rPr lang="zh-TW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Runable codes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2" name="Google Shape;222;p28"/>
          <p:cNvSpPr txBox="1"/>
          <p:nvPr/>
        </p:nvSpPr>
        <p:spPr>
          <a:xfrm>
            <a:off x="5832550" y="0"/>
            <a:ext cx="33114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 Coding Style Guide Reference</a:t>
            </a:r>
            <a:endParaRPr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Times New Roman"/>
              <a:buAutoNum type="arabicPeriod"/>
            </a:pPr>
            <a:r>
              <a:rPr lang="zh-TW" u="sng">
                <a:solidFill>
                  <a:srgbClr val="0097A7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PEP8</a:t>
            </a:r>
            <a:endParaRPr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Times New Roman"/>
              <a:buAutoNum type="arabicPeriod"/>
            </a:pPr>
            <a:r>
              <a:rPr lang="zh-TW" u="sng">
                <a:solidFill>
                  <a:srgbClr val="0097A7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Python Style</a:t>
            </a:r>
            <a:endParaRPr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3" name="Google Shape;223;p28"/>
          <p:cNvSpPr txBox="1"/>
          <p:nvPr/>
        </p:nvSpPr>
        <p:spPr>
          <a:xfrm>
            <a:off x="3848000" y="4624400"/>
            <a:ext cx="32673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example: README.md</a:t>
            </a:r>
            <a:endParaRPr b="1" sz="1200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24" name="Google Shape;224;p28"/>
          <p:cNvGrpSpPr/>
          <p:nvPr/>
        </p:nvGrpSpPr>
        <p:grpSpPr>
          <a:xfrm>
            <a:off x="164250" y="2368200"/>
            <a:ext cx="3683750" cy="2661200"/>
            <a:chOff x="88050" y="2139600"/>
            <a:chExt cx="3683750" cy="2661200"/>
          </a:xfrm>
        </p:grpSpPr>
        <p:pic>
          <p:nvPicPr>
            <p:cNvPr id="225" name="Google Shape;225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8050" y="2139600"/>
              <a:ext cx="3683750" cy="2661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28"/>
            <p:cNvSpPr txBox="1"/>
            <p:nvPr/>
          </p:nvSpPr>
          <p:spPr>
            <a:xfrm>
              <a:off x="3219867" y="2147883"/>
              <a:ext cx="543600" cy="2955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1F1F1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rgbClr val="CACACA"/>
                  </a:solidFill>
                </a:rPr>
                <a:t>HW4</a:t>
              </a:r>
              <a:endParaRPr b="1" sz="1200">
                <a:solidFill>
                  <a:srgbClr val="CACACA"/>
                </a:solidFill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Grading Policy (70%)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2" name="Google Shape;232;p29"/>
          <p:cNvSpPr txBox="1"/>
          <p:nvPr>
            <p:ph idx="1" type="body"/>
          </p:nvPr>
        </p:nvSpPr>
        <p:spPr>
          <a:xfrm>
            <a:off x="0" y="572700"/>
            <a:ext cx="8520600" cy="30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will use </a:t>
            </a:r>
            <a:r>
              <a:rPr b="1" lang="zh-TW" sz="16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private (hidden) leaderboard</a:t>
            </a: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evaluate the performance (the distribution is similar for data in public and private set.) The public leaderboard is for you as reference.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Your score (competinion):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Less than weak-baseline (PSNR &lt; w.baseline): S = 0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Between weak-baseline and strong baseline (</a:t>
            </a: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PSNR</a:t>
            </a: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&gt;= w.baseline &amp; PSNR &lt; s.baseline): (70 + (</a:t>
            </a: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PSNR</a:t>
            </a: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w.baseline) / (s.baseline - w.baseline) * (85 - 70)) * 0.70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Between strong-baseline and Rank3: (85 + (</a:t>
            </a: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PSNR</a:t>
            </a: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s.baseline) / (</a:t>
            </a: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PSNR</a:t>
            </a: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.rank3 - s.baseline) * (100 - 85)) * 0.70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Rank1,2,3 = 100 * 0.70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33" name="Google Shape;233;p29"/>
          <p:cNvGrpSpPr/>
          <p:nvPr/>
        </p:nvGrpSpPr>
        <p:grpSpPr>
          <a:xfrm>
            <a:off x="704225" y="3667975"/>
            <a:ext cx="6968400" cy="1072550"/>
            <a:chOff x="514375" y="3820375"/>
            <a:chExt cx="6968400" cy="1072550"/>
          </a:xfrm>
        </p:grpSpPr>
        <p:cxnSp>
          <p:nvCxnSpPr>
            <p:cNvPr id="234" name="Google Shape;234;p29"/>
            <p:cNvCxnSpPr/>
            <p:nvPr/>
          </p:nvCxnSpPr>
          <p:spPr>
            <a:xfrm>
              <a:off x="514375" y="4329625"/>
              <a:ext cx="69684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5" name="Google Shape;235;p29"/>
            <p:cNvSpPr txBox="1"/>
            <p:nvPr/>
          </p:nvSpPr>
          <p:spPr>
            <a:xfrm>
              <a:off x="1476250" y="4517325"/>
              <a:ext cx="18111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weak-baseline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(26)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6" name="Google Shape;236;p29"/>
            <p:cNvSpPr txBox="1"/>
            <p:nvPr/>
          </p:nvSpPr>
          <p:spPr>
            <a:xfrm>
              <a:off x="3678175" y="4517325"/>
              <a:ext cx="12834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strong-baseline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(30)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37" name="Google Shape;237;p29"/>
            <p:cNvCxnSpPr/>
            <p:nvPr/>
          </p:nvCxnSpPr>
          <p:spPr>
            <a:xfrm rot="10800000">
              <a:off x="2368475" y="4195975"/>
              <a:ext cx="0" cy="267300"/>
            </a:xfrm>
            <a:prstGeom prst="straightConnector1">
              <a:avLst/>
            </a:prstGeom>
            <a:noFill/>
            <a:ln cap="flat" cmpd="sng" w="28575">
              <a:solidFill>
                <a:srgbClr val="98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" name="Google Shape;238;p29"/>
            <p:cNvCxnSpPr/>
            <p:nvPr/>
          </p:nvCxnSpPr>
          <p:spPr>
            <a:xfrm rot="10800000">
              <a:off x="4319875" y="4195975"/>
              <a:ext cx="0" cy="267300"/>
            </a:xfrm>
            <a:prstGeom prst="straightConnector1">
              <a:avLst/>
            </a:prstGeom>
            <a:noFill/>
            <a:ln cap="flat" cmpd="sng" w="28575">
              <a:solidFill>
                <a:srgbClr val="98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" name="Google Shape;239;p29"/>
            <p:cNvCxnSpPr/>
            <p:nvPr/>
          </p:nvCxnSpPr>
          <p:spPr>
            <a:xfrm rot="10800000">
              <a:off x="6128800" y="4195975"/>
              <a:ext cx="0" cy="267300"/>
            </a:xfrm>
            <a:prstGeom prst="straightConnector1">
              <a:avLst/>
            </a:prstGeom>
            <a:noFill/>
            <a:ln cap="flat" cmpd="sng" w="28575">
              <a:solidFill>
                <a:srgbClr val="98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0" name="Google Shape;240;p29"/>
            <p:cNvSpPr txBox="1"/>
            <p:nvPr/>
          </p:nvSpPr>
          <p:spPr>
            <a:xfrm>
              <a:off x="5641900" y="4517325"/>
              <a:ext cx="9738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Rank-3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(Unknown)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1" name="Google Shape;241;p29"/>
            <p:cNvSpPr txBox="1"/>
            <p:nvPr/>
          </p:nvSpPr>
          <p:spPr>
            <a:xfrm>
              <a:off x="5727250" y="3820375"/>
              <a:ext cx="8031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100</a:t>
              </a:r>
              <a:endParaRPr b="1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2" name="Google Shape;242;p29"/>
            <p:cNvSpPr txBox="1"/>
            <p:nvPr/>
          </p:nvSpPr>
          <p:spPr>
            <a:xfrm>
              <a:off x="3918325" y="3820375"/>
              <a:ext cx="8031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85</a:t>
              </a:r>
              <a:endParaRPr b="1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3" name="Google Shape;243;p29"/>
            <p:cNvSpPr txBox="1"/>
            <p:nvPr/>
          </p:nvSpPr>
          <p:spPr>
            <a:xfrm>
              <a:off x="1980250" y="3820375"/>
              <a:ext cx="8031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70</a:t>
              </a:r>
              <a:endParaRPr b="1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44" name="Google Shape;244;p29"/>
          <p:cNvSpPr txBox="1"/>
          <p:nvPr/>
        </p:nvSpPr>
        <p:spPr>
          <a:xfrm>
            <a:off x="311700" y="3719750"/>
            <a:ext cx="13893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Raw score get</a:t>
            </a:r>
            <a:endParaRPr b="1"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5" name="Google Shape;245;p29"/>
          <p:cNvSpPr txBox="1"/>
          <p:nvPr/>
        </p:nvSpPr>
        <p:spPr>
          <a:xfrm>
            <a:off x="311700" y="4269130"/>
            <a:ext cx="13893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Your </a:t>
            </a:r>
            <a:r>
              <a:rPr b="1" lang="zh-TW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PSNR</a:t>
            </a:r>
            <a:endParaRPr b="1"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6" name="Google Shape;246;p29"/>
          <p:cNvSpPr/>
          <p:nvPr/>
        </p:nvSpPr>
        <p:spPr>
          <a:xfrm rot="5400000">
            <a:off x="5324769" y="3182431"/>
            <a:ext cx="171600" cy="1688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47" name="Google Shape;247;p29"/>
          <p:cNvSpPr/>
          <p:nvPr/>
        </p:nvSpPr>
        <p:spPr>
          <a:xfrm rot="5400000">
            <a:off x="3435269" y="3206606"/>
            <a:ext cx="171600" cy="1688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48" name="Google Shape;248;p29"/>
          <p:cNvSpPr txBox="1"/>
          <p:nvPr/>
        </p:nvSpPr>
        <p:spPr>
          <a:xfrm>
            <a:off x="4923675" y="3667975"/>
            <a:ext cx="973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Interpolation</a:t>
            </a: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Google Shape;249;p29"/>
          <p:cNvSpPr txBox="1"/>
          <p:nvPr/>
        </p:nvSpPr>
        <p:spPr>
          <a:xfrm>
            <a:off x="3034175" y="3667975"/>
            <a:ext cx="973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Interpolation</a:t>
            </a: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Submission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5" name="Google Shape;255;p30"/>
          <p:cNvSpPr txBox="1"/>
          <p:nvPr>
            <p:ph idx="1" type="body"/>
          </p:nvPr>
        </p:nvSpPr>
        <p:spPr>
          <a:xfrm>
            <a:off x="311700" y="1152475"/>
            <a:ext cx="8520600" cy="38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Compress your </a:t>
            </a:r>
            <a:r>
              <a:rPr b="1" lang="zh-TW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code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lang="zh-TW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report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into a </a:t>
            </a:r>
            <a:r>
              <a:rPr b="1"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.zip file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submit it to E3.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b="1"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Don’t forget to push your code to GitHub. And your GitHub link should be written in the report.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Report should be written in English.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TW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&lt;STUDENT ID&gt;_HW4.zip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codes (.py, folders, etc)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&lt;STUDENT ID&gt;_HW4.</a:t>
            </a:r>
            <a:r>
              <a:rPr b="1"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pdf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(NO .doc, .docx or others format)</a:t>
            </a:r>
            <a:endParaRPr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imes New Roman"/>
              <a:buChar char="●"/>
            </a:pPr>
            <a:r>
              <a:rPr lang="zh-TW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Don’t put the data (e.g. x.jpg / train.csv / test.csv) and model checkpoints into submission file </a:t>
            </a:r>
            <a:r>
              <a:rPr lang="zh-TW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(-5 if not followed)</a:t>
            </a:r>
            <a:endParaRPr sz="12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6" name="Google Shape;25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Other rules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p31"/>
          <p:cNvSpPr txBox="1"/>
          <p:nvPr>
            <p:ph idx="1" type="body"/>
          </p:nvPr>
        </p:nvSpPr>
        <p:spPr>
          <a:xfrm>
            <a:off x="0" y="1152475"/>
            <a:ext cx="91440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b="1" lang="zh-TW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Late Policy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penalty of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zh-TW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 points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 additional late day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zh-TW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-20pt / delayed.day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example, If you get 90 points but delay for two days, your will get only 50 points! </a:t>
            </a:r>
            <a:endParaRPr b="1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5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b="1" lang="zh-TW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Plagiarism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should complete the assignment by yourself. Students engaged in plagiarism will be penalized heavily. Super serious penalty.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zh-TW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e.g. -100pt for the assignment or failed this course, etc</a:t>
            </a:r>
            <a:endParaRPr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Char char="○"/>
            </a:pPr>
            <a:r>
              <a:rPr lang="zh-TW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Report to academic integrity office</a:t>
            </a:r>
            <a:endParaRPr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3" name="Google Shape;26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FAQs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9" name="Google Shape;269;p32"/>
          <p:cNvSpPr txBox="1"/>
          <p:nvPr>
            <p:ph idx="1" type="body"/>
          </p:nvPr>
        </p:nvSpPr>
        <p:spPr>
          <a:xfrm>
            <a:off x="311700" y="1152475"/>
            <a:ext cx="88323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I use any library/package/framework from GitHub or other resources?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Yes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we encourage you to learn how to leverage existing knowledge on your own task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e.g., Github of </a:t>
            </a:r>
            <a:r>
              <a:rPr lang="zh-TW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published works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model zoo from Torchvision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Focus on how to step forward from them - That’s why part of scores comes from your competition ranks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</a:t>
            </a:r>
            <a:r>
              <a:rPr b="1" lang="zh-TW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should not copy-and-paste from your classmates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(Plagiarism)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to handle the GPU Out-of-Memory (OOM) issue?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Easy answer - Make your batch size smaller or make your model smaller.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Advanced methods: Try to figure it out by yourself. (Many online resources and AI-assistance)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0" name="Google Shape;27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Homework 4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311700" y="1152475"/>
            <a:ext cx="87810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Deadline: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23:59, 05/28 (Wed), 202</a:t>
            </a:r>
            <a:r>
              <a:rPr lang="zh-TW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b="1"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Participate the competition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(80%): Image Restoration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58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○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Participant the competition on the CodaBench and get the highest score as possible. (70%)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58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○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Code reliability: GitHub (10%)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b="1"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Report and code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(20%): Document your method and findings.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58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○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Report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58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■"/>
            </a:pPr>
            <a:r>
              <a:rPr lang="zh-TW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PDF format and written in English</a:t>
            </a: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(5pt penalty)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58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■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to your method (e.g., data pre-processing, model architecture, hyper-parameters)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58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■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Conduct additional experiments to further improve the model and analyze their results.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58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○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Code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58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■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Zip your code (.py) alone with report - Submit to E3.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258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■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should also put your code on your GitHub repository and provide the link in the report.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FAQs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6" name="Google Shape;276;p33"/>
          <p:cNvSpPr txBox="1"/>
          <p:nvPr>
            <p:ph idx="1" type="body"/>
          </p:nvPr>
        </p:nvSpPr>
        <p:spPr>
          <a:xfrm>
            <a:off x="311700" y="1152475"/>
            <a:ext cx="8709300" cy="37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I don’t have my own GPU – Use Google Colab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should be 12 hours, please check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this discussion in the stackoverflow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some tricks </a:t>
            </a:r>
            <a:r>
              <a:rPr lang="zh-TW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here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may make it longer.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you have other questions, ask on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zh-TW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E3 forum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first! We will reply as soon as possible.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7" name="Google Shape;27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It’s your turn! Have Fun!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3" name="Google Shape;28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84" name="Google Shape;284;p34" title="164695726843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8750" y="445025"/>
            <a:ext cx="3488475" cy="418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Links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311700" y="1152475"/>
            <a:ext cx="8520600" cy="38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Link to the dataset</a:t>
            </a:r>
            <a:r>
              <a:rPr lang="zh-TW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 and sample code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Link to the competition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How to participate the competition and do submission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0" y="572700"/>
            <a:ext cx="8645400" cy="20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AutoNum type="arabicPeriod"/>
            </a:pPr>
            <a:r>
              <a:rPr lang="zh-TW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Register an account on</a:t>
            </a:r>
            <a:r>
              <a:rPr lang="zh-TW" sz="17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 sz="17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CodaBench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AutoNum type="alphaLcPeriod"/>
            </a:pPr>
            <a:r>
              <a:rPr lang="zh-TW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registering the account, please use your </a:t>
            </a:r>
            <a:r>
              <a:rPr lang="zh-TW" sz="13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studentID </a:t>
            </a:r>
            <a:r>
              <a:rPr lang="zh-TW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the </a:t>
            </a:r>
            <a:r>
              <a:rPr lang="zh-TW" sz="13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UserName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AutoNum type="arabicPeriod"/>
            </a:pPr>
            <a:r>
              <a:rPr lang="zh-TW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you click the competition link, go to </a:t>
            </a:r>
            <a:r>
              <a:rPr lang="zh-TW" sz="17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 Submissions</a:t>
            </a:r>
            <a:r>
              <a:rPr lang="zh-TW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join the competition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500" y="1949100"/>
            <a:ext cx="5950776" cy="159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6350" y="3307600"/>
            <a:ext cx="5634325" cy="123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/>
          <p:nvPr/>
        </p:nvSpPr>
        <p:spPr>
          <a:xfrm>
            <a:off x="312150" y="2958825"/>
            <a:ext cx="1984800" cy="5727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/>
          <p:nvPr/>
        </p:nvSpPr>
        <p:spPr>
          <a:xfrm>
            <a:off x="2639300" y="2130350"/>
            <a:ext cx="1133400" cy="3627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/>
          <p:nvPr/>
        </p:nvSpPr>
        <p:spPr>
          <a:xfrm>
            <a:off x="3246350" y="3364425"/>
            <a:ext cx="1133400" cy="2847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7"/>
          <p:cNvSpPr/>
          <p:nvPr/>
        </p:nvSpPr>
        <p:spPr>
          <a:xfrm>
            <a:off x="3362400" y="4192775"/>
            <a:ext cx="833400" cy="2847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/>
          <p:nvPr/>
        </p:nvSpPr>
        <p:spPr>
          <a:xfrm>
            <a:off x="4645325" y="4069000"/>
            <a:ext cx="1133400" cy="2847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 txBox="1"/>
          <p:nvPr/>
        </p:nvSpPr>
        <p:spPr>
          <a:xfrm>
            <a:off x="4989625" y="4391400"/>
            <a:ext cx="2382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“example” submission</a:t>
            </a:r>
            <a:endParaRPr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9" name="Google Shape;109;p17"/>
          <p:cNvCxnSpPr>
            <a:stCxn id="104" idx="2"/>
            <a:endCxn id="103" idx="0"/>
          </p:cNvCxnSpPr>
          <p:nvPr/>
        </p:nvCxnSpPr>
        <p:spPr>
          <a:xfrm flipH="1">
            <a:off x="1304600" y="2493050"/>
            <a:ext cx="1901400" cy="46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" name="Google Shape;110;p17"/>
          <p:cNvCxnSpPr>
            <a:stCxn id="105" idx="2"/>
            <a:endCxn id="106" idx="0"/>
          </p:cNvCxnSpPr>
          <p:nvPr/>
        </p:nvCxnSpPr>
        <p:spPr>
          <a:xfrm flipH="1">
            <a:off x="3779150" y="3649125"/>
            <a:ext cx="33900" cy="54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" name="Google Shape;111;p17"/>
          <p:cNvCxnSpPr>
            <a:stCxn id="106" idx="3"/>
            <a:endCxn id="107" idx="1"/>
          </p:cNvCxnSpPr>
          <p:nvPr/>
        </p:nvCxnSpPr>
        <p:spPr>
          <a:xfrm flipH="1" rot="10800000">
            <a:off x="4195800" y="4211225"/>
            <a:ext cx="449400" cy="12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How to participate the competition and do submission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900" y="1795074"/>
            <a:ext cx="4468451" cy="1991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87975"/>
            <a:ext cx="5759750" cy="95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0" y="572700"/>
            <a:ext cx="8645400" cy="12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Submit your results and don’t forget to “</a:t>
            </a:r>
            <a:r>
              <a:rPr lang="zh-TW" sz="17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to Leaderboard</a:t>
            </a:r>
            <a:r>
              <a:rPr lang="zh-TW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</a:t>
            </a: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Don’t forget to check your results can be found on the leaderboard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18"/>
          <p:cNvSpPr/>
          <p:nvPr/>
        </p:nvSpPr>
        <p:spPr>
          <a:xfrm>
            <a:off x="1895650" y="1795075"/>
            <a:ext cx="702000" cy="3108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311700" y="3476175"/>
            <a:ext cx="4253700" cy="1917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/>
          <p:nvPr/>
        </p:nvSpPr>
        <p:spPr>
          <a:xfrm>
            <a:off x="4572000" y="4301300"/>
            <a:ext cx="906300" cy="6384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" name="Google Shape;123;p18"/>
          <p:cNvCxnSpPr>
            <a:stCxn id="121" idx="3"/>
            <a:endCxn id="124" idx="1"/>
          </p:cNvCxnSpPr>
          <p:nvPr/>
        </p:nvCxnSpPr>
        <p:spPr>
          <a:xfrm flipH="1" rot="10800000">
            <a:off x="4565400" y="2571825"/>
            <a:ext cx="339000" cy="100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5" name="Google Shape;12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9750" y="3680318"/>
            <a:ext cx="3384250" cy="1408058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/>
          <p:nvPr/>
        </p:nvSpPr>
        <p:spPr>
          <a:xfrm>
            <a:off x="7913750" y="3607950"/>
            <a:ext cx="435300" cy="3102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" name="Google Shape;127;p18"/>
          <p:cNvCxnSpPr>
            <a:stCxn id="122" idx="3"/>
            <a:endCxn id="126" idx="1"/>
          </p:cNvCxnSpPr>
          <p:nvPr/>
        </p:nvCxnSpPr>
        <p:spPr>
          <a:xfrm flipH="1" rot="10800000">
            <a:off x="5478300" y="3763100"/>
            <a:ext cx="2435400" cy="85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" name="Google Shape;128;p18"/>
          <p:cNvSpPr txBox="1"/>
          <p:nvPr/>
        </p:nvSpPr>
        <p:spPr>
          <a:xfrm>
            <a:off x="4904400" y="1733325"/>
            <a:ext cx="32673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limitation for the name of the “zip” file; however, inside the zip file, your </a:t>
            </a:r>
            <a:r>
              <a:rPr b="1" lang="zh-TW" sz="1200" u="sng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 files must be named </a:t>
            </a:r>
            <a:r>
              <a:rPr b="1" lang="zh-TW" sz="1200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“pred.npz”</a:t>
            </a:r>
            <a:endParaRPr b="1" sz="1200" u="sng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0551" y="572700"/>
            <a:ext cx="2008490" cy="95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Coding Environment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19"/>
          <p:cNvSpPr txBox="1"/>
          <p:nvPr>
            <p:ph idx="1" type="body"/>
          </p:nvPr>
        </p:nvSpPr>
        <p:spPr>
          <a:xfrm>
            <a:off x="311700" y="1152475"/>
            <a:ext cx="8520600" cy="38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Recommnedation: Python 3.9 or higher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Tips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recommend you to use </a:t>
            </a:r>
            <a:r>
              <a:rPr b="1"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virtual environments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when implementing your homework assignments.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Here are some popular virtual environment management tools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■"/>
            </a:pPr>
            <a:r>
              <a:rPr lang="zh-TW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Poetry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■"/>
            </a:pPr>
            <a:r>
              <a:rPr lang="zh-TW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Conda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■"/>
            </a:pPr>
            <a:r>
              <a:rPr lang="zh-TW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Virtualenv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Numpy &amp; PyTorch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p20"/>
          <p:cNvSpPr txBox="1"/>
          <p:nvPr>
            <p:ph idx="1" type="body"/>
          </p:nvPr>
        </p:nvSpPr>
        <p:spPr>
          <a:xfrm>
            <a:off x="311700" y="1152475"/>
            <a:ext cx="8520600" cy="29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Numpy Tutorial: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PyTorch Tutorial: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Link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-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Free to use any modules and functions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Task and Dataset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0" y="572700"/>
            <a:ext cx="8520600" cy="3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 type: Image Restoration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Degraded images (2 types: Rain and Snow)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/ Validation: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1600 degraded images per type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1600 corresponding clean images per type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Test: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50 degraded images per type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Target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Clean images corresponding to each degraded image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PSNR (Peak Signal-to-Noise Ratio)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51" name="Google Shape;151;p21" title="rain-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8875" y="419675"/>
            <a:ext cx="1636675" cy="163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 title="rain_clean-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9300" y="419675"/>
            <a:ext cx="1636675" cy="163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 title="snow_clean-159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4488" y="2721900"/>
            <a:ext cx="1636675" cy="163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 title="snow-1598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3688" y="2721900"/>
            <a:ext cx="1636675" cy="163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/>
          <p:nvPr/>
        </p:nvSpPr>
        <p:spPr>
          <a:xfrm>
            <a:off x="6547725" y="3384988"/>
            <a:ext cx="749400" cy="31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1"/>
          <p:cNvSpPr/>
          <p:nvPr/>
        </p:nvSpPr>
        <p:spPr>
          <a:xfrm>
            <a:off x="6547725" y="1082750"/>
            <a:ext cx="749400" cy="31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Task Requirement and Limitations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22"/>
          <p:cNvSpPr txBox="1"/>
          <p:nvPr>
            <p:ph idx="1" type="body"/>
          </p:nvPr>
        </p:nvSpPr>
        <p:spPr>
          <a:xfrm>
            <a:off x="0" y="572700"/>
            <a:ext cx="9144000" cy="42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Requirement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 a single model capable of restoring both types of degraded images (Rain and Snow).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Limitations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external data (i.e., data from other sources) is allowed.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Only pure vision-based models are permitted (vision-language models are not allowed).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may modify components/modules of </a:t>
            </a:r>
            <a:r>
              <a:rPr lang="zh-TW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PromptIR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improve performance. In your report, you must: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Times New Roman"/>
              <a:buChar char="■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Elaborate on the key design or contribution of PromptIR.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Explain the modifications you made to improve the model performance.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Cite the paper properly.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Note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Pretrained weights are not allowed — the model must be trained from scratch.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